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Ubuntu"/>
      <p:regular r:id="rId15"/>
      <p:bold r:id="rId16"/>
      <p:italic r:id="rId17"/>
      <p:boldItalic r:id="rId18"/>
    </p:embeddedFont>
    <p:embeddedFont>
      <p:font typeface="Playfair Display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0FBDD5BA-28A5-4896-B784-75D6729E2C3D}">
  <a:tblStyle styleId="{0FBDD5BA-28A5-4896-B784-75D6729E2C3D}" styleName="Table_0">
    <a:wholeTbl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bold.fntdata"/><Relationship Id="rId11" Type="http://schemas.openxmlformats.org/officeDocument/2006/relationships/slide" Target="slides/slide6.xml"/><Relationship Id="rId22" Type="http://schemas.openxmlformats.org/officeDocument/2006/relationships/font" Target="fonts/PlayfairDisplay-boldItalic.fntdata"/><Relationship Id="rId10" Type="http://schemas.openxmlformats.org/officeDocument/2006/relationships/slide" Target="slides/slide5.xml"/><Relationship Id="rId21" Type="http://schemas.openxmlformats.org/officeDocument/2006/relationships/font" Target="fonts/PlayfairDisplay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Ubuntu-regular.fntdata"/><Relationship Id="rId14" Type="http://schemas.openxmlformats.org/officeDocument/2006/relationships/slide" Target="slides/slide9.xml"/><Relationship Id="rId17" Type="http://schemas.openxmlformats.org/officeDocument/2006/relationships/font" Target="fonts/Ubuntu-italic.fntdata"/><Relationship Id="rId16" Type="http://schemas.openxmlformats.org/officeDocument/2006/relationships/font" Target="fonts/Ubuntu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PlayfairDisplay-regular.fntdata"/><Relationship Id="rId6" Type="http://schemas.openxmlformats.org/officeDocument/2006/relationships/slide" Target="slides/slide1.xml"/><Relationship Id="rId18" Type="http://schemas.openxmlformats.org/officeDocument/2006/relationships/font" Target="fonts/Ubuntu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2.png"/><Relationship Id="rId4" Type="http://schemas.openxmlformats.org/officeDocument/2006/relationships/image" Target="../media/image03.png"/><Relationship Id="rId5" Type="http://schemas.openxmlformats.org/officeDocument/2006/relationships/image" Target="../media/image0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hape 54"/>
          <p:cNvPicPr preferRelativeResize="0"/>
          <p:nvPr/>
        </p:nvPicPr>
        <p:blipFill>
          <a:blip r:embed="rId3">
            <a:alphaModFix amt="26000"/>
          </a:blip>
          <a:stretch>
            <a:fillRect/>
          </a:stretch>
        </p:blipFill>
        <p:spPr>
          <a:xfrm>
            <a:off x="-5050" y="-433100"/>
            <a:ext cx="9143996" cy="6095287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55"/>
          <p:cNvSpPr txBox="1"/>
          <p:nvPr>
            <p:ph type="ctrTitle"/>
          </p:nvPr>
        </p:nvSpPr>
        <p:spPr>
          <a:xfrm>
            <a:off x="311700" y="1057675"/>
            <a:ext cx="8520600" cy="763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3600">
                <a:latin typeface="Playfair Display"/>
                <a:ea typeface="Playfair Display"/>
                <a:cs typeface="Playfair Display"/>
                <a:sym typeface="Playfair Display"/>
              </a:rPr>
              <a:t>Predicting Supreme Court Decisions</a:t>
            </a:r>
          </a:p>
        </p:txBody>
      </p:sp>
      <p:sp>
        <p:nvSpPr>
          <p:cNvPr id="56" name="Shape 56"/>
          <p:cNvSpPr txBox="1"/>
          <p:nvPr>
            <p:ph type="ctrTitle"/>
          </p:nvPr>
        </p:nvSpPr>
        <p:spPr>
          <a:xfrm>
            <a:off x="2487900" y="1948850"/>
            <a:ext cx="4168200" cy="508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400">
                <a:latin typeface="Playfair Display"/>
                <a:ea typeface="Playfair Display"/>
                <a:cs typeface="Playfair Display"/>
                <a:sym typeface="Playfair Display"/>
              </a:rPr>
              <a:t>Monica Rajendiran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0000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Shape 61"/>
          <p:cNvPicPr preferRelativeResize="0"/>
          <p:nvPr/>
        </p:nvPicPr>
        <p:blipFill rotWithShape="1">
          <a:blip r:embed="rId3">
            <a:alphaModFix amt="10000"/>
          </a:blip>
          <a:srcRect b="0" l="0" r="37814" t="0"/>
          <a:stretch/>
        </p:blipFill>
        <p:spPr>
          <a:xfrm>
            <a:off x="0" y="-33125"/>
            <a:ext cx="4575125" cy="5176624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Shape 62"/>
          <p:cNvSpPr txBox="1"/>
          <p:nvPr>
            <p:ph type="title"/>
          </p:nvPr>
        </p:nvSpPr>
        <p:spPr>
          <a:xfrm>
            <a:off x="264962" y="1877550"/>
            <a:ext cx="4045200" cy="1083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4800">
                <a:latin typeface="Playfair Display"/>
                <a:ea typeface="Playfair Display"/>
                <a:cs typeface="Playfair Display"/>
                <a:sym typeface="Playfair Display"/>
              </a:rPr>
              <a:t>SCOTUS</a:t>
            </a: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</a:p>
        </p:txBody>
      </p:sp>
      <p:sp>
        <p:nvSpPr>
          <p:cNvPr id="63" name="Shape 63"/>
          <p:cNvSpPr/>
          <p:nvPr/>
        </p:nvSpPr>
        <p:spPr>
          <a:xfrm>
            <a:off x="5381325" y="532925"/>
            <a:ext cx="2951100" cy="5832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U.S. Supreme Court</a:t>
            </a:r>
          </a:p>
        </p:txBody>
      </p:sp>
      <p:sp>
        <p:nvSpPr>
          <p:cNvPr id="64" name="Shape 64"/>
          <p:cNvSpPr/>
          <p:nvPr/>
        </p:nvSpPr>
        <p:spPr>
          <a:xfrm>
            <a:off x="4795900" y="1812875"/>
            <a:ext cx="1647600" cy="5832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State Supreme Courts</a:t>
            </a:r>
          </a:p>
        </p:txBody>
      </p:sp>
      <p:sp>
        <p:nvSpPr>
          <p:cNvPr id="65" name="Shape 65"/>
          <p:cNvSpPr/>
          <p:nvPr/>
        </p:nvSpPr>
        <p:spPr>
          <a:xfrm>
            <a:off x="7295200" y="1812875"/>
            <a:ext cx="1647600" cy="5832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Federal Appeals Courts</a:t>
            </a:r>
          </a:p>
        </p:txBody>
      </p:sp>
      <p:sp>
        <p:nvSpPr>
          <p:cNvPr id="66" name="Shape 66"/>
          <p:cNvSpPr/>
          <p:nvPr/>
        </p:nvSpPr>
        <p:spPr>
          <a:xfrm>
            <a:off x="7295200" y="2674975"/>
            <a:ext cx="1647600" cy="5832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Federal District Courts</a:t>
            </a:r>
          </a:p>
        </p:txBody>
      </p:sp>
      <p:sp>
        <p:nvSpPr>
          <p:cNvPr id="67" name="Shape 67"/>
          <p:cNvSpPr/>
          <p:nvPr/>
        </p:nvSpPr>
        <p:spPr>
          <a:xfrm>
            <a:off x="4828850" y="2674975"/>
            <a:ext cx="1647600" cy="583200"/>
          </a:xfrm>
          <a:prstGeom prst="rect">
            <a:avLst/>
          </a:prstGeom>
          <a:solidFill>
            <a:srgbClr val="999999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State Appeals Courts</a:t>
            </a:r>
          </a:p>
        </p:txBody>
      </p:sp>
      <p:sp>
        <p:nvSpPr>
          <p:cNvPr id="68" name="Shape 68"/>
          <p:cNvSpPr/>
          <p:nvPr/>
        </p:nvSpPr>
        <p:spPr>
          <a:xfrm>
            <a:off x="4828850" y="3572200"/>
            <a:ext cx="1647600" cy="5832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State Trial Courts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Playfair Display"/>
                <a:ea typeface="Playfair Display"/>
                <a:cs typeface="Playfair Display"/>
                <a:sym typeface="Playfair Display"/>
              </a:rPr>
              <a:t>Objective</a:t>
            </a:r>
          </a:p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Can we predict Supreme Court decisions using </a:t>
            </a:r>
          </a:p>
          <a:p>
            <a:pPr lv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historical and supplemental case data?</a:t>
            </a:r>
          </a:p>
          <a:p>
            <a:pPr indent="0" lvl="0" marL="457200" algn="just">
              <a:spcBef>
                <a:spcPts val="0"/>
              </a:spcBef>
              <a:spcAft>
                <a:spcPts val="0"/>
              </a:spcAft>
              <a:buNone/>
            </a:pPr>
            <a:br>
              <a:rPr i="1" lang="en" sz="140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</a:t>
            </a:r>
            <a:r>
              <a:rPr baseline="-25000" i="1" lang="en" sz="150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</a:t>
            </a:r>
            <a:r>
              <a:rPr lang="en" sz="150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: Case data (obtained from the Supreme Court Database) </a:t>
            </a:r>
            <a:r>
              <a:rPr b="1" lang="en" sz="150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CANNOT</a:t>
            </a:r>
            <a:r>
              <a:rPr lang="en" sz="150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predict the decision of the Supreme Court on a particular case (affirm or reverse judgement of lower court)</a:t>
            </a:r>
            <a:br>
              <a:rPr lang="en" sz="150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</a:t>
            </a:r>
            <a:r>
              <a:rPr baseline="-25000" i="1" lang="en" sz="150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</a:t>
            </a:r>
            <a:r>
              <a:rPr lang="en" sz="150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: Case data (obtained from the Supreme Court Database)    </a:t>
            </a:r>
            <a:r>
              <a:rPr b="1" lang="en" sz="150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CAN       </a:t>
            </a:r>
            <a:r>
              <a:rPr lang="en" sz="1500">
                <a:solidFill>
                  <a:srgbClr val="F3F3F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predict the decision of the Supreme Court on a particular case (affirm or reverse judgement of lower court)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Playfair Display"/>
                <a:ea typeface="Playfair Display"/>
                <a:cs typeface="Playfair Display"/>
                <a:sym typeface="Playfair Display"/>
              </a:rPr>
              <a:t>Data</a:t>
            </a:r>
          </a:p>
        </p:txBody>
      </p:sp>
      <p:graphicFrame>
        <p:nvGraphicFramePr>
          <p:cNvPr id="80" name="Shape 80"/>
          <p:cNvGraphicFramePr/>
          <p:nvPr/>
        </p:nvGraphicFramePr>
        <p:xfrm>
          <a:off x="295625" y="133678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{0FBDD5BA-28A5-4896-B784-75D6729E2C3D}</a:tableStyleId>
              </a:tblPr>
              <a:tblGrid>
                <a:gridCol w="2555550"/>
                <a:gridCol w="5997200"/>
              </a:tblGrid>
              <a:tr h="4488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Features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Description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</a:tr>
              <a:tr h="8792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Case Disposition (Response)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Affirmed (1) or Reversed (0) Judgement of Lower Court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7B7B7"/>
                    </a:solidFill>
                  </a:tcPr>
                </a:tc>
              </a:tr>
              <a:tr h="8792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Issue Area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Issue Case Pertains to (e.g. “2”: Civil Rights)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7B7B7"/>
                    </a:solidFill>
                  </a:tcPr>
                </a:tc>
              </a:tr>
              <a:tr h="6293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Majority Votes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Number of Justices Voting in Majority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7B7B7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CECEC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>
                <a:solidFill>
                  <a:srgbClr val="4343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Exploring</a:t>
            </a:r>
          </a:p>
        </p:txBody>
      </p:sp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2100" y="1535850"/>
            <a:ext cx="2600623" cy="2845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Shape 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9824" y="1538136"/>
            <a:ext cx="2960074" cy="297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Shape 8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30175" y="1542150"/>
            <a:ext cx="2827350" cy="2845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>
                <a:latin typeface="Playfair Display"/>
                <a:ea typeface="Playfair Display"/>
                <a:cs typeface="Playfair Display"/>
                <a:sym typeface="Playfair Display"/>
              </a:rPr>
              <a:t>Data</a:t>
            </a:r>
          </a:p>
        </p:txBody>
      </p:sp>
      <p:graphicFrame>
        <p:nvGraphicFramePr>
          <p:cNvPr id="94" name="Shape 94"/>
          <p:cNvGraphicFramePr/>
          <p:nvPr/>
        </p:nvGraphicFramePr>
        <p:xfrm>
          <a:off x="295625" y="133678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{0FBDD5BA-28A5-4896-B784-75D6729E2C3D}</a:tableStyleId>
              </a:tblPr>
              <a:tblGrid>
                <a:gridCol w="2555550"/>
                <a:gridCol w="5997200"/>
              </a:tblGrid>
              <a:tr h="448875"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Engineered Features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EFEFEF"/>
                    </a:solidFill>
                  </a:tcPr>
                </a:tc>
                <a:tc hMerge="1"/>
              </a:tr>
              <a:tr h="8792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Economy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Unemployment rate per term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7B7B7"/>
                    </a:solidFill>
                  </a:tcPr>
                </a:tc>
              </a:tr>
              <a:tr h="8792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Congress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Number of Democrats/Republicans in Senate/House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7B7B7"/>
                    </a:solidFill>
                  </a:tcPr>
                </a:tc>
              </a:tr>
              <a:tr h="6293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Time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Span (in days) between Oral Argument and Decision 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7B7B7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CECEC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solidFill>
                  <a:srgbClr val="4343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Modeling</a:t>
            </a:r>
          </a:p>
        </p:txBody>
      </p:sp>
      <p:pic>
        <p:nvPicPr>
          <p:cNvPr id="100" name="Shape 100"/>
          <p:cNvPicPr preferRelativeResize="0"/>
          <p:nvPr/>
        </p:nvPicPr>
        <p:blipFill rotWithShape="1">
          <a:blip r:embed="rId3">
            <a:alphaModFix/>
          </a:blip>
          <a:srcRect b="0" l="21545" r="21783" t="0"/>
          <a:stretch/>
        </p:blipFill>
        <p:spPr>
          <a:xfrm>
            <a:off x="4779625" y="831012"/>
            <a:ext cx="3443075" cy="38209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1" name="Shape 101"/>
          <p:cNvGraphicFramePr/>
          <p:nvPr/>
        </p:nvGraphicFramePr>
        <p:xfrm>
          <a:off x="1082600" y="140783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{0FBDD5BA-28A5-4896-B784-75D6729E2C3D}</a:tableStyleId>
              </a:tblPr>
              <a:tblGrid>
                <a:gridCol w="1449525"/>
                <a:gridCol w="1443350"/>
              </a:tblGrid>
              <a:tr h="5144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Model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AUC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</a:tr>
              <a:tr h="88942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Random Forest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0.87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7B7B7"/>
                    </a:solidFill>
                  </a:tcPr>
                </a:tc>
              </a:tr>
              <a:tr h="7968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Logistic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0.67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7B7B7"/>
                    </a:solidFill>
                  </a:tcPr>
                </a:tc>
              </a:tr>
              <a:tr h="57035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SVM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0.66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7B7B7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CECEC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>
                <a:solidFill>
                  <a:srgbClr val="43434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Modeling</a:t>
            </a:r>
          </a:p>
        </p:txBody>
      </p:sp>
      <p:pic>
        <p:nvPicPr>
          <p:cNvPr id="107" name="Shape 107"/>
          <p:cNvPicPr preferRelativeResize="0"/>
          <p:nvPr/>
        </p:nvPicPr>
        <p:blipFill rotWithShape="1">
          <a:blip r:embed="rId3">
            <a:alphaModFix/>
          </a:blip>
          <a:srcRect b="0" l="21545" r="21783" t="0"/>
          <a:stretch/>
        </p:blipFill>
        <p:spPr>
          <a:xfrm>
            <a:off x="5229325" y="823987"/>
            <a:ext cx="3443075" cy="38209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8" name="Shape 108"/>
          <p:cNvGraphicFramePr/>
          <p:nvPr/>
        </p:nvGraphicFramePr>
        <p:xfrm>
          <a:off x="425625" y="120648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{0FBDD5BA-28A5-4896-B784-75D6729E2C3D}</a:tableStyleId>
              </a:tblPr>
              <a:tblGrid>
                <a:gridCol w="1106250"/>
                <a:gridCol w="1101525"/>
              </a:tblGrid>
              <a:tr h="385475"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Random Forest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 hMerge="1"/>
              </a:tr>
              <a:tr h="6665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Sensitivity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0.6639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7B7B7"/>
                    </a:solidFill>
                  </a:tcPr>
                </a:tc>
              </a:tr>
              <a:tr h="5970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Specificity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0.9203  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7B7B7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9" name="Shape 109"/>
          <p:cNvGraphicFramePr/>
          <p:nvPr/>
        </p:nvGraphicFramePr>
        <p:xfrm>
          <a:off x="2633387" y="120648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{0FBDD5BA-28A5-4896-B784-75D6729E2C3D}</a:tableStyleId>
              </a:tblPr>
              <a:tblGrid>
                <a:gridCol w="738025"/>
                <a:gridCol w="734875"/>
                <a:gridCol w="734875"/>
              </a:tblGrid>
              <a:tr h="385475">
                <a:tc gridSpan="3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b="1" lang="en" sz="1800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Confusion Matrix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 hMerge="1"/>
                <a:tc hMerge="1"/>
              </a:tr>
              <a:tr h="3854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2E2F3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 gridSpan="2"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Reference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 hMerge="1"/>
              </a:tr>
              <a:tr h="6665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Pred.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0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1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</a:tr>
              <a:tr h="666500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0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395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69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7B7B7"/>
                    </a:solidFill>
                  </a:tcPr>
                </a:tc>
              </a:tr>
              <a:tr h="597075"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1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200  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 algn="ctr">
                        <a:spcBef>
                          <a:spcPts val="0"/>
                        </a:spcBef>
                        <a:buNone/>
                      </a:pPr>
                      <a:r>
                        <a:rPr lang="en">
                          <a:latin typeface="Playfair Display"/>
                          <a:ea typeface="Playfair Display"/>
                          <a:cs typeface="Playfair Display"/>
                          <a:sym typeface="Playfair Display"/>
                        </a:rPr>
                        <a:t>797</a:t>
                      </a:r>
                    </a:p>
                  </a:txBody>
                  <a:tcPr marT="63500" marB="63500" marR="63500" marL="63500" anchor="ctr">
                    <a:lnL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38100">
                      <a:solidFill>
                        <a:srgbClr val="ECECEC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B7B7B7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">
                <a:latin typeface="Playfair Display"/>
                <a:ea typeface="Playfair Display"/>
                <a:cs typeface="Playfair Display"/>
                <a:sym typeface="Playfair Display"/>
              </a:rPr>
              <a:t>Conclusions</a:t>
            </a:r>
          </a:p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EFEFEF"/>
              </a:buClr>
              <a:buFont typeface="Playfair Display"/>
              <a:buChar char="❖"/>
            </a:pPr>
            <a:r>
              <a:rPr lang="en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Hypothesis Supported</a:t>
            </a:r>
          </a:p>
          <a:p>
            <a:pPr indent="-228600" lvl="1" marL="914400" rtl="0">
              <a:spcBef>
                <a:spcPts val="0"/>
              </a:spcBef>
              <a:buClr>
                <a:srgbClr val="EFEFEF"/>
              </a:buClr>
              <a:buFont typeface="Playfair Display"/>
              <a:buChar char="➢"/>
            </a:pPr>
            <a:r>
              <a:rPr lang="en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It appears we CAN satisfactorily predict decisions through historical case information</a:t>
            </a:r>
            <a:br>
              <a:rPr lang="en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</a:p>
          <a:p>
            <a:pPr indent="-228600" lvl="0" marL="457200" rtl="0">
              <a:spcBef>
                <a:spcPts val="0"/>
              </a:spcBef>
              <a:buClr>
                <a:srgbClr val="EFEFEF"/>
              </a:buClr>
              <a:buFont typeface="Playfair Display"/>
              <a:buChar char="❖"/>
            </a:pPr>
            <a:r>
              <a:rPr lang="en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Extensions</a:t>
            </a:r>
          </a:p>
          <a:p>
            <a:pPr indent="-228600" lvl="1" marL="914400" rtl="0">
              <a:spcBef>
                <a:spcPts val="0"/>
              </a:spcBef>
              <a:buClr>
                <a:srgbClr val="EFEFEF"/>
              </a:buClr>
              <a:buFont typeface="Playfair Display"/>
              <a:buChar char="➢"/>
            </a:pPr>
            <a:r>
              <a:rPr lang="en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Oral Arguments</a:t>
            </a:r>
          </a:p>
          <a:p>
            <a:pPr indent="-228600" lvl="1" marL="914400" rtl="0">
              <a:spcBef>
                <a:spcPts val="0"/>
              </a:spcBef>
              <a:buClr>
                <a:srgbClr val="EFEFEF"/>
              </a:buClr>
              <a:buFont typeface="Playfair Display"/>
              <a:buChar char="➢"/>
            </a:pPr>
            <a:r>
              <a:rPr lang="en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Amicus Briefs</a:t>
            </a:r>
          </a:p>
          <a:p>
            <a:pPr indent="-228600" lvl="1" marL="914400" rtl="0">
              <a:spcBef>
                <a:spcPts val="0"/>
              </a:spcBef>
              <a:buClr>
                <a:srgbClr val="EFEFEF"/>
              </a:buClr>
              <a:buFont typeface="Playfair Display"/>
              <a:buChar char="➢"/>
            </a:pPr>
            <a:r>
              <a:rPr lang="en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Justice Information</a:t>
            </a:r>
          </a:p>
          <a:p>
            <a:pPr indent="-228600" lvl="1" marL="914400" rtl="0">
              <a:spcBef>
                <a:spcPts val="0"/>
              </a:spcBef>
              <a:buClr>
                <a:srgbClr val="EFEFEF"/>
              </a:buClr>
              <a:buFont typeface="Playfair Display"/>
              <a:buChar char="➢"/>
            </a:pPr>
            <a:r>
              <a:rPr lang="en">
                <a:solidFill>
                  <a:srgbClr val="EFEFE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Join the SCOTUS Fantasy League!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